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6" r:id="rId10"/>
    <p:sldId id="267" r:id="rId11"/>
    <p:sldId id="269" r:id="rId12"/>
    <p:sldId id="270" r:id="rId13"/>
    <p:sldId id="280" r:id="rId14"/>
    <p:sldId id="281" r:id="rId15"/>
    <p:sldId id="282" r:id="rId16"/>
    <p:sldId id="283" r:id="rId17"/>
    <p:sldId id="271" r:id="rId18"/>
    <p:sldId id="285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" pitchFamily="2" charset="0"/>
      <p:regular r:id="rId25"/>
      <p:bold r:id="rId26"/>
      <p:italic r:id="rId27"/>
      <p:boldItalic r:id="rId28"/>
    </p:embeddedFont>
    <p:embeddedFont>
      <p:font typeface="Montserrat Light" pitchFamily="2" charset="0"/>
      <p:regular r:id="rId29"/>
      <p:italic r:id="rId30"/>
    </p:embeddedFont>
    <p:embeddedFont>
      <p:font typeface="Montserrat Medium" pitchFamily="2" charset="0"/>
      <p:regular r:id="rId31"/>
      <p:bold r:id="rId32"/>
      <p:italic r:id="rId33"/>
      <p:boldItalic r:id="rId34"/>
    </p:embeddedFont>
    <p:embeddedFont>
      <p:font typeface="Montserrat Thin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hs3QydPX97mLl9vlWkNa396sCV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82A651-3844-4D79-A91A-B5CBD69DAA9A}">
  <a:tblStyle styleId="{5D82A651-3844-4D79-A91A-B5CBD69DAA9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D5870133-A9F7-42D7-9E51-DE41DEB58D76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34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claudiomaffioletti\Dropbox\My%20Mac%20(Claudios-MacBook-Air.local)\Desktop\Copy%20of%20ide_dec2022we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Volumes\GoogleDrive\My%20Drive\05.%20IICCI%20-%20Members\Membership_21-22\211126_Membership%202021-22-ver06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Sheet1!$B$10</c:f>
              <c:strCache>
                <c:ptCount val="1"/>
                <c:pt idx="0">
                  <c:v>CHN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Sheet1!$C$9:$K$9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Sheet1!$C$10:$K$10</c:f>
              <c:numCache>
                <c:formatCode>_(* #,##0.00_);_(* \(#,##0.00\);_(* "-"??_);_(@_)</c:formatCode>
                <c:ptCount val="9"/>
                <c:pt idx="0">
                  <c:v>8.7924199999999999</c:v>
                </c:pt>
                <c:pt idx="1">
                  <c:v>7.0635129999999995</c:v>
                </c:pt>
                <c:pt idx="2">
                  <c:v>7.8923920000000001</c:v>
                </c:pt>
                <c:pt idx="3">
                  <c:v>8.0455839999999998</c:v>
                </c:pt>
                <c:pt idx="4">
                  <c:v>9.0535930000000011</c:v>
                </c:pt>
                <c:pt idx="5">
                  <c:v>10.163795</c:v>
                </c:pt>
                <c:pt idx="6">
                  <c:v>10.465997999999999</c:v>
                </c:pt>
                <c:pt idx="7">
                  <c:v>11.166431000000001</c:v>
                </c:pt>
                <c:pt idx="8">
                  <c:v>12.815001000000001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35-B446-966C-6EF73569EAB0}"/>
            </c:ext>
          </c:extLst>
        </c:ser>
        <c:ser>
          <c:idx val="1"/>
          <c:order val="1"/>
          <c:tx>
            <c:strRef>
              <c:f>Sheet1!$B$11</c:f>
              <c:strCache>
                <c:ptCount val="1"/>
                <c:pt idx="0">
                  <c:v>RUS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Sheet1!$C$9:$K$9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Sheet1!$C$11:$K$11</c:f>
              <c:numCache>
                <c:formatCode>_(* #,##0.00_);_(* \(#,##0.00\);_(* "-"??_);_(@_)</c:formatCode>
                <c:ptCount val="9"/>
                <c:pt idx="0">
                  <c:v>7.1928700000000001</c:v>
                </c:pt>
                <c:pt idx="1">
                  <c:v>7.3853190000000009</c:v>
                </c:pt>
                <c:pt idx="2">
                  <c:v>8.3387080000000005</c:v>
                </c:pt>
                <c:pt idx="3">
                  <c:v>10.923325999999999</c:v>
                </c:pt>
                <c:pt idx="4">
                  <c:v>11.038275000000001</c:v>
                </c:pt>
                <c:pt idx="5">
                  <c:v>10.626763</c:v>
                </c:pt>
                <c:pt idx="6">
                  <c:v>12.534870000000002</c:v>
                </c:pt>
                <c:pt idx="7">
                  <c:v>11.494871999999999</c:v>
                </c:pt>
                <c:pt idx="8">
                  <c:v>11.302835999999999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35-B446-966C-6EF73569EAB0}"/>
            </c:ext>
          </c:extLst>
        </c:ser>
        <c:ser>
          <c:idx val="2"/>
          <c:order val="2"/>
          <c:tx>
            <c:strRef>
              <c:f>Sheet1!$B$12</c:f>
              <c:strCache>
                <c:ptCount val="1"/>
                <c:pt idx="0">
                  <c:v>BRA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Sheet1!$C$9:$K$9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Sheet1!$C$12:$K$12</c:f>
              <c:numCache>
                <c:formatCode>_(* #,##0.00_);_(* \(#,##0.00\);_(* "-"??_);_(@_)</c:formatCode>
                <c:ptCount val="9"/>
                <c:pt idx="0">
                  <c:v>6.1012439999999994</c:v>
                </c:pt>
                <c:pt idx="1">
                  <c:v>6.3030039999999996</c:v>
                </c:pt>
                <c:pt idx="2">
                  <c:v>6.31745</c:v>
                </c:pt>
                <c:pt idx="3">
                  <c:v>10.407109</c:v>
                </c:pt>
                <c:pt idx="4">
                  <c:v>11.064247999999999</c:v>
                </c:pt>
                <c:pt idx="5">
                  <c:v>11.600441</c:v>
                </c:pt>
                <c:pt idx="6">
                  <c:v>11.709447000000001</c:v>
                </c:pt>
                <c:pt idx="7">
                  <c:v>9.7334809999999994</c:v>
                </c:pt>
                <c:pt idx="8">
                  <c:v>9.6395310000000016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35-B446-966C-6EF73569EAB0}"/>
            </c:ext>
          </c:extLst>
        </c:ser>
        <c:ser>
          <c:idx val="3"/>
          <c:order val="3"/>
          <c:tx>
            <c:strRef>
              <c:f>Sheet1!$B$13</c:f>
              <c:strCache>
                <c:ptCount val="1"/>
                <c:pt idx="0">
                  <c:v>IND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Sheet1!$C$9:$K$9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Sheet1!$C$13:$K$13</c:f>
              <c:numCache>
                <c:formatCode>_(* #,##0.00_);_(* \(#,##0.00\);_(* "-"??_);_(@_)</c:formatCode>
                <c:ptCount val="9"/>
                <c:pt idx="0">
                  <c:v>3.7452749999999999</c:v>
                </c:pt>
                <c:pt idx="1">
                  <c:v>4.0334729999999999</c:v>
                </c:pt>
                <c:pt idx="2">
                  <c:v>5.2594830000000004</c:v>
                </c:pt>
                <c:pt idx="3">
                  <c:v>5.792916</c:v>
                </c:pt>
                <c:pt idx="4">
                  <c:v>6.1480780000000008</c:v>
                </c:pt>
                <c:pt idx="5">
                  <c:v>6.078246</c:v>
                </c:pt>
                <c:pt idx="6">
                  <c:v>5.9864990000000002</c:v>
                </c:pt>
                <c:pt idx="7">
                  <c:v>5.7401920000000004</c:v>
                </c:pt>
                <c:pt idx="8">
                  <c:v>6.2889269999999993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935-B446-966C-6EF73569EAB0}"/>
            </c:ext>
          </c:extLst>
        </c:ser>
        <c:ser>
          <c:idx val="4"/>
          <c:order val="4"/>
          <c:tx>
            <c:strRef>
              <c:f>Sheet1!$B$14</c:f>
              <c:strCache>
                <c:ptCount val="1"/>
                <c:pt idx="0">
                  <c:v>TUR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Sheet1!$C$9:$K$9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Sheet1!$C$14:$K$14</c:f>
              <c:numCache>
                <c:formatCode>_(* #,##0.00_);_(* \(#,##0.00\);_(* "-"??_);_(@_)</c:formatCode>
                <c:ptCount val="9"/>
                <c:pt idx="0">
                  <c:v>4.4289649999999998</c:v>
                </c:pt>
                <c:pt idx="1">
                  <c:v>4.4195559999999992</c:v>
                </c:pt>
                <c:pt idx="2">
                  <c:v>4.9058320000000002</c:v>
                </c:pt>
                <c:pt idx="3">
                  <c:v>7.858206</c:v>
                </c:pt>
                <c:pt idx="4">
                  <c:v>7.110595</c:v>
                </c:pt>
                <c:pt idx="5">
                  <c:v>6.7329219999999994</c:v>
                </c:pt>
                <c:pt idx="6">
                  <c:v>5.2810569999999997</c:v>
                </c:pt>
                <c:pt idx="7">
                  <c:v>4.9297940000000002</c:v>
                </c:pt>
                <c:pt idx="8">
                  <c:v>4.6983259999999998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935-B446-966C-6EF73569EA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372958351"/>
        <c:axId val="1372812767"/>
      </c:lineChart>
      <c:catAx>
        <c:axId val="1372958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2812767"/>
        <c:crosses val="autoZero"/>
        <c:auto val="1"/>
        <c:lblAlgn val="ctr"/>
        <c:lblOffset val="100"/>
        <c:noMultiLvlLbl val="0"/>
      </c:catAx>
      <c:valAx>
        <c:axId val="1372812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29583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793342468628449E-2"/>
          <c:y val="0.14962817370363046"/>
          <c:w val="0.39764110830549854"/>
          <c:h val="0.7824470281802370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C9D-8C40-9F19-83CB549470BF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C9D-8C40-9F19-83CB549470BF}"/>
              </c:ext>
            </c:extLst>
          </c:dPt>
          <c:dPt>
            <c:idx val="2"/>
            <c:bubble3D val="0"/>
            <c:spPr>
              <a:solidFill>
                <a:srgbClr val="7777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C9D-8C40-9F19-83CB549470BF}"/>
              </c:ext>
            </c:extLst>
          </c:dPt>
          <c:dPt>
            <c:idx val="3"/>
            <c:bubble3D val="0"/>
            <c:spPr>
              <a:solidFill>
                <a:srgbClr val="98979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C9D-8C40-9F19-83CB549470BF}"/>
              </c:ext>
            </c:extLst>
          </c:dPt>
          <c:dPt>
            <c:idx val="4"/>
            <c:bubble3D val="0"/>
            <c:spPr>
              <a:solidFill>
                <a:srgbClr val="ACABA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C9D-8C40-9F19-83CB549470BF}"/>
              </c:ext>
            </c:extLst>
          </c:dPt>
          <c:dPt>
            <c:idx val="5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C9D-8C40-9F19-83CB549470BF}"/>
              </c:ext>
            </c:extLst>
          </c:dPt>
          <c:dPt>
            <c:idx val="6"/>
            <c:bubble3D val="0"/>
            <c:spPr>
              <a:solidFill>
                <a:schemeClr val="bg2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C9D-8C40-9F19-83CB549470BF}"/>
              </c:ext>
            </c:extLst>
          </c:dPt>
          <c:dPt>
            <c:idx val="7"/>
            <c:bubble3D val="0"/>
            <c:spPr>
              <a:solidFill>
                <a:srgbClr val="D0291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C9D-8C40-9F19-83CB549470BF}"/>
              </c:ext>
            </c:extLst>
          </c:dPt>
          <c:dPt>
            <c:idx val="8"/>
            <c:bubble3D val="0"/>
            <c:spPr>
              <a:solidFill>
                <a:srgbClr val="D3786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C9D-8C40-9F19-83CB549470BF}"/>
              </c:ext>
            </c:extLst>
          </c:dPt>
          <c:dPt>
            <c:idx val="9"/>
            <c:bubble3D val="0"/>
            <c:spPr>
              <a:solidFill>
                <a:srgbClr val="FF958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C9D-8C40-9F19-83CB549470BF}"/>
              </c:ext>
            </c:extLst>
          </c:dPt>
          <c:dPt>
            <c:idx val="1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C9D-8C40-9F19-83CB549470BF}"/>
              </c:ext>
            </c:extLst>
          </c:dPt>
          <c:dPt>
            <c:idx val="1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6C9D-8C40-9F19-83CB549470BF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6C9D-8C40-9F19-83CB549470BF}"/>
              </c:ext>
            </c:extLst>
          </c:dPt>
          <c:dPt>
            <c:idx val="1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6C9D-8C40-9F19-83CB549470BF}"/>
              </c:ext>
            </c:extLst>
          </c:dPt>
          <c:dPt>
            <c:idx val="14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6C9D-8C40-9F19-83CB549470BF}"/>
              </c:ext>
            </c:extLst>
          </c:dPt>
          <c:dPt>
            <c:idx val="15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6C9D-8C40-9F19-83CB549470BF}"/>
              </c:ext>
            </c:extLst>
          </c:dPt>
          <c:dPt>
            <c:idx val="16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6C9D-8C40-9F19-83CB549470BF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6C9D-8C40-9F19-83CB549470BF}"/>
              </c:ext>
            </c:extLst>
          </c:dPt>
          <c:dPt>
            <c:idx val="18"/>
            <c:bubble3D val="0"/>
            <c:spPr>
              <a:solidFill>
                <a:schemeClr val="bg2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6C9D-8C40-9F19-83CB549470BF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Montserrat Light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C9D-8C40-9F19-83CB549470BF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Montserrat Light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6C9D-8C40-9F19-83CB549470BF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Montserrat Light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6C9D-8C40-9F19-83CB549470BF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Montserrat Light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6C9D-8C40-9F19-83CB549470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Montserrat Light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Sectors!$G$24:$G$38</c:f>
              <c:strCache>
                <c:ptCount val="15"/>
                <c:pt idx="0">
                  <c:v>Machine Tools</c:v>
                </c:pt>
                <c:pt idx="1">
                  <c:v>Food processing</c:v>
                </c:pt>
                <c:pt idx="2">
                  <c:v>Plastic </c:v>
                </c:pt>
                <c:pt idx="3">
                  <c:v>Agricultural</c:v>
                </c:pt>
                <c:pt idx="4">
                  <c:v>Textile</c:v>
                </c:pt>
                <c:pt idx="5">
                  <c:v>Metal</c:v>
                </c:pt>
                <c:pt idx="6">
                  <c:v>Other Machinery</c:v>
                </c:pt>
                <c:pt idx="7">
                  <c:v>Components</c:v>
                </c:pt>
                <c:pt idx="8">
                  <c:v>Tractors</c:v>
                </c:pt>
                <c:pt idx="9">
                  <c:v>Vehicles</c:v>
                </c:pt>
                <c:pt idx="10">
                  <c:v>Building Materials &amp; Equipments</c:v>
                </c:pt>
                <c:pt idx="11">
                  <c:v>Engineering, Architectural &amp; Industrial Design Services</c:v>
                </c:pt>
                <c:pt idx="12">
                  <c:v>Infra &amp; Building Machinery</c:v>
                </c:pt>
                <c:pt idx="13">
                  <c:v>Other Construction</c:v>
                </c:pt>
                <c:pt idx="14">
                  <c:v>Other sectors</c:v>
                </c:pt>
              </c:strCache>
            </c:strRef>
          </c:cat>
          <c:val>
            <c:numRef>
              <c:f>Sectors!$H$24:$H$38</c:f>
              <c:numCache>
                <c:formatCode>General</c:formatCode>
                <c:ptCount val="15"/>
                <c:pt idx="0">
                  <c:v>31</c:v>
                </c:pt>
                <c:pt idx="1">
                  <c:v>12</c:v>
                </c:pt>
                <c:pt idx="2">
                  <c:v>9</c:v>
                </c:pt>
                <c:pt idx="3">
                  <c:v>8</c:v>
                </c:pt>
                <c:pt idx="4">
                  <c:v>7</c:v>
                </c:pt>
                <c:pt idx="5">
                  <c:v>7</c:v>
                </c:pt>
                <c:pt idx="6">
                  <c:v>17</c:v>
                </c:pt>
                <c:pt idx="7">
                  <c:v>56</c:v>
                </c:pt>
                <c:pt idx="8">
                  <c:v>5</c:v>
                </c:pt>
                <c:pt idx="9">
                  <c:v>2</c:v>
                </c:pt>
                <c:pt idx="10">
                  <c:v>18</c:v>
                </c:pt>
                <c:pt idx="11">
                  <c:v>12</c:v>
                </c:pt>
                <c:pt idx="12">
                  <c:v>10</c:v>
                </c:pt>
                <c:pt idx="13">
                  <c:v>3</c:v>
                </c:pt>
                <c:pt idx="14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C9D-8C40-9F19-83CB549470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133136693711142"/>
          <c:y val="0.2242160872856073"/>
          <c:w val="0.38539676485149482"/>
          <c:h val="0.704684889770122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>
                  <a:lumMod val="10000"/>
                </a:schemeClr>
              </a:solidFill>
              <a:latin typeface="Montserrat Light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0.41416</cdr:x>
      <cdr:y>0.12228</cdr:y>
    </cdr:from>
    <cdr:to>
      <cdr:x>0.4408</cdr:x>
      <cdr:y>0.50072</cdr:y>
    </cdr:to>
    <cdr:sp macro="" textlink="">
      <cdr:nvSpPr>
        <cdr:cNvPr id="2" name="Right Bracket 1">
          <a:extLst xmlns:a="http://schemas.openxmlformats.org/drawingml/2006/main">
            <a:ext uri="{FF2B5EF4-FFF2-40B4-BE49-F238E27FC236}">
              <a16:creationId xmlns:a16="http://schemas.microsoft.com/office/drawing/2014/main" id="{EF5546F7-41DD-AE4E-9C34-CF417654404D}"/>
            </a:ext>
          </a:extLst>
        </cdr:cNvPr>
        <cdr:cNvSpPr/>
      </cdr:nvSpPr>
      <cdr:spPr>
        <a:xfrm xmlns:a="http://schemas.openxmlformats.org/drawingml/2006/main" rot="19366326">
          <a:off x="4755828" y="713579"/>
          <a:ext cx="305899" cy="2208458"/>
        </a:xfrm>
        <a:prstGeom xmlns:a="http://schemas.openxmlformats.org/drawingml/2006/main" prst="rightBracket">
          <a:avLst/>
        </a:prstGeom>
        <a:ln xmlns:a="http://schemas.openxmlformats.org/drawingml/2006/main" w="28575">
          <a:solidFill>
            <a:schemeClr val="tx1">
              <a:lumMod val="50000"/>
              <a:lumOff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it-IT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IT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92" name="Google Shape;49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42:notes"/>
          <p:cNvSpPr txBox="1">
            <a:spLocks noGrp="1"/>
          </p:cNvSpPr>
          <p:nvPr>
            <p:ph type="body" idx="1"/>
          </p:nvPr>
        </p:nvSpPr>
        <p:spPr>
          <a:xfrm>
            <a:off x="679450" y="4767262"/>
            <a:ext cx="5435700" cy="3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42:notes"/>
          <p:cNvSpPr txBox="1">
            <a:spLocks noGrp="1"/>
          </p:cNvSpPr>
          <p:nvPr>
            <p:ph type="sldNum" idx="12"/>
          </p:nvPr>
        </p:nvSpPr>
        <p:spPr>
          <a:xfrm>
            <a:off x="3848645" y="9408981"/>
            <a:ext cx="29442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1:notes"/>
          <p:cNvSpPr txBox="1">
            <a:spLocks noGrp="1"/>
          </p:cNvSpPr>
          <p:nvPr>
            <p:ph type="body" idx="1"/>
          </p:nvPr>
        </p:nvSpPr>
        <p:spPr>
          <a:xfrm>
            <a:off x="679450" y="4767262"/>
            <a:ext cx="5435700" cy="3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p11:notes"/>
          <p:cNvSpPr txBox="1">
            <a:spLocks noGrp="1"/>
          </p:cNvSpPr>
          <p:nvPr>
            <p:ph type="sldNum" idx="12"/>
          </p:nvPr>
        </p:nvSpPr>
        <p:spPr>
          <a:xfrm>
            <a:off x="3848645" y="9408981"/>
            <a:ext cx="29442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9" name="Google Shape;9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55543" cy="605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6" name="Google Shape;106;p50" descr="2020_IICCI_Members_benefits.pdf - Adobe Acrobat Pro DC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227" y="14777"/>
            <a:ext cx="753100" cy="68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Google Shape;2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718419" cy="67887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8"/>
          <p:cNvSpPr txBox="1"/>
          <p:nvPr/>
        </p:nvSpPr>
        <p:spPr>
          <a:xfrm>
            <a:off x="608375" y="6491313"/>
            <a:ext cx="7315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DD4124"/>
                </a:solidFill>
                <a:latin typeface="Montserrat"/>
                <a:ea typeface="Montserrat"/>
                <a:cs typeface="Montserrat"/>
                <a:sym typeface="Montserrat"/>
              </a:rPr>
              <a:t>© 2023 – IICCI – The Indo-Italian Chamber of Commerce and Industry | All rights reserved</a:t>
            </a:r>
            <a:endParaRPr sz="1000" b="0" i="0" u="none" strike="noStrike" cap="none">
              <a:solidFill>
                <a:srgbClr val="DD4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iaitaly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ndiaitaly.com/members-director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"/>
          <p:cNvSpPr/>
          <p:nvPr/>
        </p:nvSpPr>
        <p:spPr>
          <a:xfrm>
            <a:off x="377952" y="2194560"/>
            <a:ext cx="11399520" cy="199948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"/>
          <p:cNvSpPr txBox="1"/>
          <p:nvPr/>
        </p:nvSpPr>
        <p:spPr>
          <a:xfrm>
            <a:off x="3872713" y="711898"/>
            <a:ext cx="7938295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2D2D2D"/>
                </a:solidFill>
                <a:latin typeface="Montserrat"/>
                <a:ea typeface="Montserrat"/>
                <a:cs typeface="Montserrat"/>
                <a:sym typeface="Montserrat"/>
              </a:rPr>
              <a:t>DA PIU' DI 55  ANNI</a:t>
            </a:r>
            <a:r>
              <a:rPr lang="en-US" sz="1600" b="1" i="0" u="none" strike="noStrike" cap="none">
                <a:solidFill>
                  <a:srgbClr val="2D2D2D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600" b="0" i="0" u="none" strike="noStrike" cap="none">
                <a:solidFill>
                  <a:srgbClr val="2D2D2D"/>
                </a:solidFill>
                <a:latin typeface="Montserrat"/>
                <a:ea typeface="Montserrat"/>
                <a:cs typeface="Montserrat"/>
                <a:sym typeface="Montserrat"/>
              </a:rPr>
              <a:t>AL  CENTRO  DELLE RELAZIONI ITALO-INDIANE</a:t>
            </a: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"/>
          <p:cNvSpPr txBox="1"/>
          <p:nvPr/>
        </p:nvSpPr>
        <p:spPr>
          <a:xfrm>
            <a:off x="3144904" y="1089393"/>
            <a:ext cx="8702459" cy="25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2D2D2D"/>
                </a:solidFill>
                <a:latin typeface="Montserrat"/>
                <a:ea typeface="Montserrat"/>
                <a:cs typeface="Montserrat"/>
                <a:sym typeface="Montserrat"/>
              </a:rPr>
              <a:t>SINCE  MORE THAN 55  YEARS,  AT THE CENTER  OF INDO-ITALIAN RELATIONS</a:t>
            </a: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1"/>
          <p:cNvSpPr txBox="1"/>
          <p:nvPr/>
        </p:nvSpPr>
        <p:spPr>
          <a:xfrm>
            <a:off x="-18288" y="4333139"/>
            <a:ext cx="12191999" cy="2246769"/>
          </a:xfrm>
          <a:prstGeom prst="rect">
            <a:avLst/>
          </a:prstGeom>
          <a:solidFill>
            <a:srgbClr val="DD424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"/>
          <p:cNvSpPr txBox="1"/>
          <p:nvPr/>
        </p:nvSpPr>
        <p:spPr>
          <a:xfrm>
            <a:off x="2459362" y="4734196"/>
            <a:ext cx="91857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IICCI Institutional Presentation and </a:t>
            </a:r>
            <a:endParaRPr sz="2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PRESENCE of ITALIAN COMPANIES in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 </a:t>
            </a:r>
            <a:r>
              <a:rPr lang="en-US" sz="2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1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73148"/>
            <a:ext cx="3459351" cy="142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938" y="4333150"/>
            <a:ext cx="2167129" cy="224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45" descr="A group of men in suit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5" y="1807059"/>
            <a:ext cx="6223513" cy="3818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1499" y="1792959"/>
            <a:ext cx="6187639" cy="383266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5"/>
          <p:cNvSpPr/>
          <p:nvPr/>
        </p:nvSpPr>
        <p:spPr>
          <a:xfrm>
            <a:off x="0" y="144906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IICCI new home in MUMBAI</a:t>
            </a:r>
            <a:endParaRPr/>
          </a:p>
        </p:txBody>
      </p:sp>
      <p:sp>
        <p:nvSpPr>
          <p:cNvPr id="233" name="Google Shape;233;p45"/>
          <p:cNvSpPr txBox="1">
            <a:spLocks noGrp="1"/>
          </p:cNvSpPr>
          <p:nvPr>
            <p:ph type="sldNum" idx="12"/>
          </p:nvPr>
        </p:nvSpPr>
        <p:spPr>
          <a:xfrm>
            <a:off x="8610600" y="6462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DD4124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fld>
            <a:endParaRPr sz="1000" b="0" i="0" u="none" strike="noStrike" cap="none">
              <a:solidFill>
                <a:srgbClr val="DD4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7" descr="A group of people sitting around a tabl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428751"/>
            <a:ext cx="6375083" cy="43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7" descr="A picture containing text, indoo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5083" y="1424934"/>
            <a:ext cx="5835976" cy="437698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7"/>
          <p:cNvSpPr/>
          <p:nvPr/>
        </p:nvSpPr>
        <p:spPr>
          <a:xfrm>
            <a:off x="0" y="144906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IICCI – VIVITALIA | Events and Experience Center</a:t>
            </a:r>
            <a:endParaRPr sz="24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p47"/>
          <p:cNvSpPr txBox="1">
            <a:spLocks noGrp="1"/>
          </p:cNvSpPr>
          <p:nvPr>
            <p:ph type="sldNum" idx="12"/>
          </p:nvPr>
        </p:nvSpPr>
        <p:spPr>
          <a:xfrm>
            <a:off x="8610600" y="6462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DD4124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fld>
            <a:endParaRPr sz="1000" b="0" i="0" u="none" strike="noStrike" cap="none">
              <a:solidFill>
                <a:srgbClr val="DD4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8"/>
          <p:cNvSpPr/>
          <p:nvPr/>
        </p:nvSpPr>
        <p:spPr>
          <a:xfrm>
            <a:off x="0" y="144906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IICCI – VIVITALIA | Co-Working Space</a:t>
            </a:r>
            <a:endParaRPr/>
          </a:p>
        </p:txBody>
      </p:sp>
      <p:sp>
        <p:nvSpPr>
          <p:cNvPr id="255" name="Google Shape;255;p48"/>
          <p:cNvSpPr txBox="1">
            <a:spLocks noGrp="1"/>
          </p:cNvSpPr>
          <p:nvPr>
            <p:ph type="sldNum" idx="12"/>
          </p:nvPr>
        </p:nvSpPr>
        <p:spPr>
          <a:xfrm>
            <a:off x="8610600" y="6462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DD4124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fld>
            <a:endParaRPr sz="1000" b="0" i="0" u="none" strike="noStrike" cap="none">
              <a:solidFill>
                <a:srgbClr val="DD4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6" name="Google Shape;256;p48" descr="A room with a table and chairs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9072" y="873818"/>
            <a:ext cx="4043106" cy="526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8" descr="A picture containing floor, indoor, room, ceil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822" y="934059"/>
            <a:ext cx="7772400" cy="5200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4"/>
          <p:cNvSpPr/>
          <p:nvPr/>
        </p:nvSpPr>
        <p:spPr>
          <a:xfrm>
            <a:off x="0" y="144906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rgbClr val="DD4242"/>
                </a:solidFill>
                <a:latin typeface="Montserrat"/>
                <a:ea typeface="Montserrat"/>
                <a:cs typeface="Montserrat"/>
                <a:sym typeface="Montserrat"/>
              </a:rPr>
              <a:t>IICCI Eventi Flagship – Italian Tech in India</a:t>
            </a:r>
            <a:endParaRPr sz="2200" b="1">
              <a:solidFill>
                <a:srgbClr val="DD42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5" name="Google Shape;445;p24"/>
          <p:cNvPicPr preferRelativeResize="0"/>
          <p:nvPr/>
        </p:nvPicPr>
        <p:blipFill rotWithShape="1">
          <a:blip r:embed="rId3">
            <a:alphaModFix/>
          </a:blip>
          <a:srcRect t="7701"/>
          <a:stretch/>
        </p:blipFill>
        <p:spPr>
          <a:xfrm>
            <a:off x="49894" y="1974608"/>
            <a:ext cx="3448049" cy="2161966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4"/>
          <p:cNvSpPr txBox="1"/>
          <p:nvPr/>
        </p:nvSpPr>
        <p:spPr>
          <a:xfrm>
            <a:off x="402336" y="863850"/>
            <a:ext cx="114381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ITALIAN TECH in INDIA e’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una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mostra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tecnologie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prodotti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realizzati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India da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imprese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italiane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settori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di interesse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strategico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macchinari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manifatturiero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automotive 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autocomponentistica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tecnologie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per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l’agroindustria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engineering per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energia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infrastrutture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costruzioni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24" descr="Graphical user interfac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50000"/>
          <a:stretch/>
        </p:blipFill>
        <p:spPr>
          <a:xfrm>
            <a:off x="7850250" y="2249519"/>
            <a:ext cx="4146712" cy="3685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4" descr="Graphical user interfac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51286"/>
          <a:stretch/>
        </p:blipFill>
        <p:spPr>
          <a:xfrm>
            <a:off x="3596927" y="2337663"/>
            <a:ext cx="4154339" cy="35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94" y="4021254"/>
            <a:ext cx="3448049" cy="23423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F50AB7-75F1-2185-1AA3-850A24887D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5"/>
          <p:cNvSpPr/>
          <p:nvPr/>
        </p:nvSpPr>
        <p:spPr>
          <a:xfrm>
            <a:off x="0" y="144906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rgbClr val="DD4242"/>
                </a:solidFill>
                <a:latin typeface="Montserrat"/>
                <a:ea typeface="Montserrat"/>
                <a:cs typeface="Montserrat"/>
                <a:sym typeface="Montserrat"/>
              </a:rPr>
              <a:t>IICCI </a:t>
            </a:r>
            <a:r>
              <a:rPr lang="en-GB" sz="2200" b="1" dirty="0" err="1">
                <a:solidFill>
                  <a:srgbClr val="DD4242"/>
                </a:solidFill>
                <a:latin typeface="Montserrat"/>
                <a:ea typeface="Montserrat"/>
                <a:cs typeface="Montserrat"/>
                <a:sym typeface="Montserrat"/>
              </a:rPr>
              <a:t>Eventi</a:t>
            </a:r>
            <a:r>
              <a:rPr lang="en-GB" sz="2200" b="1" dirty="0">
                <a:solidFill>
                  <a:srgbClr val="DD4242"/>
                </a:solidFill>
                <a:latin typeface="Montserrat"/>
                <a:ea typeface="Montserrat"/>
                <a:cs typeface="Montserrat"/>
                <a:sym typeface="Montserrat"/>
              </a:rPr>
              <a:t> Flagship – FESTA ITALIANA</a:t>
            </a:r>
            <a:endParaRPr sz="2200" b="1" dirty="0">
              <a:solidFill>
                <a:srgbClr val="DD42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6" name="Google Shape;456;p25"/>
          <p:cNvPicPr preferRelativeResize="0"/>
          <p:nvPr/>
        </p:nvPicPr>
        <p:blipFill rotWithShape="1">
          <a:blip r:embed="rId3">
            <a:alphaModFix/>
          </a:blip>
          <a:srcRect r="50060"/>
          <a:stretch/>
        </p:blipFill>
        <p:spPr>
          <a:xfrm>
            <a:off x="6110745" y="2026726"/>
            <a:ext cx="6081255" cy="4063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70" y="2039085"/>
            <a:ext cx="6199659" cy="4063004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5"/>
          <p:cNvSpPr txBox="1"/>
          <p:nvPr/>
        </p:nvSpPr>
        <p:spPr>
          <a:xfrm>
            <a:off x="376912" y="1143384"/>
            <a:ext cx="11438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FESTA ITALIANA e’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una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celebrazione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del Made in Italy 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dello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stile di vita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italiano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presenta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marchi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italiani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India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nel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settore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della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moda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accessori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arredo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design,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agroalimentare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automotive,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formazione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GB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cultura</a:t>
            </a:r>
            <a:r>
              <a:rPr lang="en-GB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5E79B7-6E52-2F4A-1DCA-C86EB587CD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6"/>
          <p:cNvSpPr/>
          <p:nvPr/>
        </p:nvSpPr>
        <p:spPr>
          <a:xfrm>
            <a:off x="0" y="144906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rgbClr val="DD4242"/>
                </a:solidFill>
                <a:latin typeface="Montserrat"/>
                <a:ea typeface="Montserrat"/>
                <a:cs typeface="Montserrat"/>
                <a:sym typeface="Montserrat"/>
              </a:rPr>
              <a:t>IICCI </a:t>
            </a:r>
            <a:r>
              <a:rPr lang="en-GB" sz="2200" b="1" dirty="0" err="1">
                <a:solidFill>
                  <a:srgbClr val="DD4242"/>
                </a:solidFill>
                <a:latin typeface="Montserrat"/>
                <a:ea typeface="Montserrat"/>
                <a:cs typeface="Montserrat"/>
                <a:sym typeface="Montserrat"/>
              </a:rPr>
              <a:t>Eventi</a:t>
            </a:r>
            <a:r>
              <a:rPr lang="en-GB" sz="2200" b="1" dirty="0">
                <a:solidFill>
                  <a:srgbClr val="DD4242"/>
                </a:solidFill>
                <a:latin typeface="Montserrat"/>
                <a:ea typeface="Montserrat"/>
                <a:cs typeface="Montserrat"/>
                <a:sym typeface="Montserrat"/>
              </a:rPr>
              <a:t> Flagship - The Italy in India Business Conclave</a:t>
            </a:r>
            <a:endParaRPr sz="2200" b="1" dirty="0">
              <a:solidFill>
                <a:srgbClr val="DD42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5" name="Google Shape;465;p26"/>
          <p:cNvPicPr preferRelativeResize="0"/>
          <p:nvPr/>
        </p:nvPicPr>
        <p:blipFill rotWithShape="1">
          <a:blip r:embed="rId3">
            <a:alphaModFix/>
          </a:blip>
          <a:srcRect l="2241" t="2548" r="1400" b="3677"/>
          <a:stretch/>
        </p:blipFill>
        <p:spPr>
          <a:xfrm>
            <a:off x="6175977" y="1559393"/>
            <a:ext cx="6016024" cy="390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6" descr="A group of men sitting in chairs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r="4522"/>
          <a:stretch/>
        </p:blipFill>
        <p:spPr>
          <a:xfrm>
            <a:off x="-1" y="1559393"/>
            <a:ext cx="6195527" cy="3905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654CF3-CB21-5F47-3A82-9C3371793D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7"/>
          <p:cNvSpPr/>
          <p:nvPr/>
        </p:nvSpPr>
        <p:spPr>
          <a:xfrm>
            <a:off x="0" y="144906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rgbClr val="DD4242"/>
                </a:solidFill>
                <a:latin typeface="Montserrat"/>
                <a:ea typeface="Montserrat"/>
                <a:cs typeface="Montserrat"/>
                <a:sym typeface="Montserrat"/>
              </a:rPr>
              <a:t>IICCI Flagship Event – IMPRESA AWARDS</a:t>
            </a:r>
            <a:endParaRPr dirty="0"/>
          </a:p>
        </p:txBody>
      </p:sp>
      <p:pic>
        <p:nvPicPr>
          <p:cNvPr id="473" name="Google Shape;47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94972"/>
            <a:ext cx="6680766" cy="424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7102" y="1494973"/>
            <a:ext cx="6064896" cy="42454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069056-9C34-981A-4C41-6F94AE7A47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9"/>
          <p:cNvSpPr/>
          <p:nvPr/>
        </p:nvSpPr>
        <p:spPr>
          <a:xfrm>
            <a:off x="462126" y="101478"/>
            <a:ext cx="10816411" cy="38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presentation, and all the projects, events, initiatives and activities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organised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by the IICCI – Indo-Italian Chamber of Commerce and Industry, would not be possible without the support of our members and of the Indo-Italian business community.  Amongst them, our Platinum Members &amp; Partners, deserve a special mention. </a:t>
            </a:r>
            <a:endParaRPr sz="2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A6C83E-A90A-4DEA-B19F-838E528CE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710" y="842565"/>
            <a:ext cx="8020580" cy="60154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9"/>
          <p:cNvSpPr txBox="1"/>
          <p:nvPr/>
        </p:nvSpPr>
        <p:spPr>
          <a:xfrm>
            <a:off x="0" y="2104223"/>
            <a:ext cx="12192000" cy="2030646"/>
          </a:xfrm>
          <a:prstGeom prst="rect">
            <a:avLst/>
          </a:prstGeom>
          <a:solidFill>
            <a:srgbClr val="DD404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dirty="0">
              <a:solidFill>
                <a:schemeClr val="lt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None/>
            </a:pPr>
            <a:r>
              <a:rPr lang="en-GB" sz="2000" b="1" dirty="0">
                <a:solidFill>
                  <a:schemeClr val="lt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GRAZIE</a:t>
            </a:r>
            <a:endParaRPr dirty="0">
              <a:latin typeface="Montserrat" panose="000005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dirty="0">
              <a:solidFill>
                <a:srgbClr val="DD4142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None/>
            </a:pPr>
            <a:r>
              <a:rPr lang="en-GB" sz="1300" dirty="0">
                <a:solidFill>
                  <a:schemeClr val="lt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IICCI - The Indo-Italian Chamber of Commerce and Industry</a:t>
            </a:r>
            <a:endParaRPr sz="1300" dirty="0">
              <a:solidFill>
                <a:schemeClr val="lt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None/>
            </a:pPr>
            <a:r>
              <a:rPr lang="en-GB" sz="1300" dirty="0">
                <a:solidFill>
                  <a:schemeClr val="lt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c/o VIVITALIA - 11th Floor, Urmi Estate, 95, </a:t>
            </a:r>
            <a:r>
              <a:rPr lang="en-GB" sz="1300" dirty="0" err="1">
                <a:solidFill>
                  <a:schemeClr val="lt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Ganpatrao</a:t>
            </a:r>
            <a:r>
              <a:rPr lang="en-GB" sz="1300" dirty="0">
                <a:solidFill>
                  <a:schemeClr val="lt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Kadam Marg, Lower Parel West, Mumbai 400013, Maharashtra</a:t>
            </a:r>
            <a:endParaRPr sz="1300" dirty="0">
              <a:solidFill>
                <a:schemeClr val="lt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</a:pPr>
            <a:r>
              <a:rPr lang="en-GB" sz="1300" dirty="0">
                <a:solidFill>
                  <a:schemeClr val="lt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P: +91 2267728186 |  E: iicci@indiaitaly.com | W:</a:t>
            </a:r>
            <a:r>
              <a:rPr lang="en-GB" sz="1300" dirty="0">
                <a:solidFill>
                  <a:schemeClr val="lt1"/>
                </a:solidFill>
                <a:uFill>
                  <a:noFill/>
                </a:uFill>
                <a:latin typeface="Montserrat" panose="00000500000000000000" pitchFamily="2" charset="0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www.indiaitaly.com</a:t>
            </a:r>
            <a:endParaRPr sz="1300" dirty="0">
              <a:solidFill>
                <a:schemeClr val="lt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0870D2-6AE4-BCD9-6561-738E51E726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18</a:t>
            </a:fld>
            <a:endParaRPr lang="en-GB"/>
          </a:p>
        </p:txBody>
      </p:sp>
      <p:sp>
        <p:nvSpPr>
          <p:cNvPr id="6" name="Google Shape;494;p29">
            <a:extLst>
              <a:ext uri="{FF2B5EF4-FFF2-40B4-BE49-F238E27FC236}">
                <a16:creationId xmlns:a16="http://schemas.microsoft.com/office/drawing/2014/main" id="{D56E06B7-7156-45AB-A59E-00DB2AABF190}"/>
              </a:ext>
            </a:extLst>
          </p:cNvPr>
          <p:cNvSpPr txBox="1"/>
          <p:nvPr/>
        </p:nvSpPr>
        <p:spPr>
          <a:xfrm>
            <a:off x="0" y="4134869"/>
            <a:ext cx="12192000" cy="2030646"/>
          </a:xfrm>
          <a:prstGeom prst="rect">
            <a:avLst/>
          </a:prstGeom>
          <a:solidFill>
            <a:srgbClr val="DD404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300" dirty="0">
              <a:solidFill>
                <a:schemeClr val="lt1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E1F87-6655-4A32-9B52-E6E3DA524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107" y="3785042"/>
            <a:ext cx="7433785" cy="22543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"/>
          <p:cNvSpPr txBox="1"/>
          <p:nvPr/>
        </p:nvSpPr>
        <p:spPr>
          <a:xfrm>
            <a:off x="63875" y="133045"/>
            <a:ext cx="121281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Italian Companies in India - Regions and Main Cities</a:t>
            </a:r>
            <a:endParaRPr sz="24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4" name="Google Shape;12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0017" y="832796"/>
            <a:ext cx="5050499" cy="51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"/>
          <p:cNvSpPr txBox="1"/>
          <p:nvPr/>
        </p:nvSpPr>
        <p:spPr>
          <a:xfrm>
            <a:off x="608375" y="1792683"/>
            <a:ext cx="4215676" cy="1592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63763"/>
                </a:solidFill>
                <a:latin typeface="Montserrat"/>
                <a:ea typeface="Montserrat"/>
                <a:cs typeface="Montserrat"/>
                <a:sym typeface="Montserrat"/>
              </a:rPr>
              <a:t>Delhi NCR &amp; North (Delhi)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508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Maharashtra &amp; West (Mumbai &amp; Pune)  </a:t>
            </a:r>
            <a:r>
              <a:rPr lang="en-US" sz="14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West Bengal &amp; North-East (Kolkata)  </a:t>
            </a:r>
            <a:r>
              <a:rPr lang="en-US" sz="1400" b="1" i="0" u="none" strike="noStrike" cap="none">
                <a:solidFill>
                  <a:srgbClr val="6FA8DC"/>
                </a:solidFill>
                <a:latin typeface="Montserrat"/>
                <a:ea typeface="Montserrat"/>
                <a:cs typeface="Montserrat"/>
                <a:sym typeface="Montserrat"/>
              </a:rPr>
              <a:t>Karnataka &amp; South (Bangalore)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Tamil Nadu &amp; South East (Chennai)</a:t>
            </a:r>
            <a:endParaRPr sz="14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2"/>
          <p:cNvSpPr txBox="1"/>
          <p:nvPr/>
        </p:nvSpPr>
        <p:spPr>
          <a:xfrm>
            <a:off x="4756132" y="1792683"/>
            <a:ext cx="2095772" cy="159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2384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6376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=  168 companies</a:t>
            </a:r>
            <a:endParaRPr sz="1400" b="1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413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B539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= 285 companies</a:t>
            </a:r>
            <a:endParaRPr sz="1400" b="1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270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=  20 companies</a:t>
            </a:r>
            <a:endParaRPr sz="1400" b="1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270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6FA8D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= 83 companies</a:t>
            </a:r>
            <a:endParaRPr sz="1400" b="1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397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99999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=  70 companies</a:t>
            </a:r>
            <a:endParaRPr sz="1400" b="1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608375" y="3877632"/>
            <a:ext cx="6213475" cy="2233283"/>
          </a:xfrm>
          <a:prstGeom prst="rect">
            <a:avLst/>
          </a:prstGeom>
          <a:solidFill>
            <a:srgbClr val="DD4142"/>
          </a:solidFill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Italian Investments in India =	650+</a:t>
            </a: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05740" marR="1968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Investment Stock in India from Italy since 2013 = </a:t>
            </a:r>
            <a:endParaRPr dirty="0"/>
          </a:p>
          <a:p>
            <a:pPr marL="205740" marR="1968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50 billion Eur</a:t>
            </a:r>
            <a:endParaRPr sz="16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05740" marR="1968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05740" marR="1968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Employment generated by Italian companies in India: ~50k</a:t>
            </a:r>
            <a:endParaRPr sz="16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05740" marR="1968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05740" marR="1968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Italian Brands present in the Indian market: +2000</a:t>
            </a:r>
            <a:endParaRPr sz="16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8" name="Google Shape;12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017" y="983809"/>
            <a:ext cx="5050499" cy="534342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"/>
          <p:cNvSpPr txBox="1">
            <a:spLocks noGrp="1"/>
          </p:cNvSpPr>
          <p:nvPr>
            <p:ph type="sldNum" idx="12"/>
          </p:nvPr>
        </p:nvSpPr>
        <p:spPr>
          <a:xfrm>
            <a:off x="8610600" y="64756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DD4124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fld>
            <a:endParaRPr sz="1000" b="0" i="0" u="none" strike="noStrike" cap="none">
              <a:solidFill>
                <a:srgbClr val="DD4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2"/>
          <p:cNvSpPr txBox="1">
            <a:spLocks noGrp="1"/>
          </p:cNvSpPr>
          <p:nvPr>
            <p:ph type="sldNum" idx="12"/>
          </p:nvPr>
        </p:nvSpPr>
        <p:spPr>
          <a:xfrm>
            <a:off x="8610600" y="64756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DD4124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fld>
            <a:endParaRPr sz="1000" b="0" i="0" u="none" strike="noStrike" cap="none">
              <a:solidFill>
                <a:srgbClr val="DD4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42"/>
          <p:cNvSpPr txBox="1"/>
          <p:nvPr/>
        </p:nvSpPr>
        <p:spPr>
          <a:xfrm>
            <a:off x="0" y="133045"/>
            <a:ext cx="121281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Italian Investments Abroad – Focus India</a:t>
            </a:r>
            <a:endParaRPr sz="24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37" name="Google Shape;137;p42"/>
          <p:cNvGraphicFramePr/>
          <p:nvPr>
            <p:extLst>
              <p:ext uri="{D42A27DB-BD31-4B8C-83A1-F6EECF244321}">
                <p14:modId xmlns:p14="http://schemas.microsoft.com/office/powerpoint/2010/main" val="2222986933"/>
              </p:ext>
            </p:extLst>
          </p:nvPr>
        </p:nvGraphicFramePr>
        <p:xfrm>
          <a:off x="929342" y="1023047"/>
          <a:ext cx="10269440" cy="50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1" title="Ch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5978" y="622593"/>
            <a:ext cx="9276167" cy="583977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1"/>
          <p:cNvSpPr txBox="1">
            <a:spLocks noGrp="1"/>
          </p:cNvSpPr>
          <p:nvPr>
            <p:ph type="sldNum" idx="12"/>
          </p:nvPr>
        </p:nvSpPr>
        <p:spPr>
          <a:xfrm>
            <a:off x="8610600" y="6462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DD4124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fld>
            <a:endParaRPr sz="1000" b="0" i="0" u="none" strike="noStrike" cap="none">
              <a:solidFill>
                <a:srgbClr val="DD4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11"/>
          <p:cNvSpPr txBox="1"/>
          <p:nvPr/>
        </p:nvSpPr>
        <p:spPr>
          <a:xfrm>
            <a:off x="0" y="133045"/>
            <a:ext cx="121281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Italian Companies in India - Sectors</a:t>
            </a:r>
            <a:endParaRPr sz="24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/>
          <p:nvPr/>
        </p:nvSpPr>
        <p:spPr>
          <a:xfrm>
            <a:off x="0" y="133045"/>
            <a:ext cx="121281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Italian Companies in India - Classiﬁcation</a:t>
            </a:r>
            <a:endParaRPr sz="24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522675" y="905577"/>
            <a:ext cx="11146649" cy="549168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4"/>
          <p:cNvSpPr txBox="1">
            <a:spLocks noGrp="1"/>
          </p:cNvSpPr>
          <p:nvPr>
            <p:ph type="sldNum" idx="12"/>
          </p:nvPr>
        </p:nvSpPr>
        <p:spPr>
          <a:xfrm>
            <a:off x="8610600" y="6462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DD4124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fld>
            <a:endParaRPr sz="1000" b="0" i="0" u="none" strike="noStrike" cap="none">
              <a:solidFill>
                <a:srgbClr val="DD4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" name="Google Shape;157;p5"/>
          <p:cNvGraphicFramePr/>
          <p:nvPr/>
        </p:nvGraphicFramePr>
        <p:xfrm>
          <a:off x="354532" y="473111"/>
          <a:ext cx="11482935" cy="6251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8" name="Google Shape;158;p5"/>
          <p:cNvSpPr txBox="1"/>
          <p:nvPr/>
        </p:nvSpPr>
        <p:spPr>
          <a:xfrm>
            <a:off x="-74592" y="133045"/>
            <a:ext cx="121281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Italian Companies with Productive Plants in India - Sectors</a:t>
            </a:r>
            <a:endParaRPr sz="24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209007" y="6077929"/>
            <a:ext cx="20769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INFRA &amp;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CONSTRUCTION: 16%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"/>
          <p:cNvSpPr txBox="1"/>
          <p:nvPr/>
        </p:nvSpPr>
        <p:spPr>
          <a:xfrm>
            <a:off x="4775702" y="873221"/>
            <a:ext cx="29183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MACHINERY &amp;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EQUIPMENTS: 34%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5"/>
          <p:cNvSpPr/>
          <p:nvPr/>
        </p:nvSpPr>
        <p:spPr>
          <a:xfrm rot="8417567">
            <a:off x="1313109" y="4160604"/>
            <a:ext cx="305899" cy="2208458"/>
          </a:xfrm>
          <a:prstGeom prst="rightBracket">
            <a:avLst>
              <a:gd name="adj" fmla="val 8333"/>
            </a:avLst>
          </a:prstGeom>
          <a:noFill/>
          <a:ln w="2857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 rot="3850030">
            <a:off x="4128539" y="4925769"/>
            <a:ext cx="305899" cy="2208458"/>
          </a:xfrm>
          <a:prstGeom prst="rightBracket">
            <a:avLst>
              <a:gd name="adj" fmla="val 8333"/>
            </a:avLst>
          </a:prstGeom>
          <a:noFill/>
          <a:ln w="2857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5"/>
          <p:cNvSpPr txBox="1"/>
          <p:nvPr/>
        </p:nvSpPr>
        <p:spPr>
          <a:xfrm>
            <a:off x="4950972" y="6077929"/>
            <a:ext cx="25356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AUTOMOTIVE &amp;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AUTOCOMPONENTS: 23%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5"/>
          <p:cNvSpPr/>
          <p:nvPr/>
        </p:nvSpPr>
        <p:spPr>
          <a:xfrm rot="-7602766">
            <a:off x="1730992" y="835315"/>
            <a:ext cx="305899" cy="2208458"/>
          </a:xfrm>
          <a:prstGeom prst="rightBracket">
            <a:avLst>
              <a:gd name="adj" fmla="val 8333"/>
            </a:avLst>
          </a:prstGeom>
          <a:noFill/>
          <a:ln w="2857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5"/>
          <p:cNvSpPr txBox="1"/>
          <p:nvPr/>
        </p:nvSpPr>
        <p:spPr>
          <a:xfrm>
            <a:off x="251871" y="1226442"/>
            <a:ext cx="291830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OTHER SECTORS: 27%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5"/>
          <p:cNvSpPr txBox="1"/>
          <p:nvPr/>
        </p:nvSpPr>
        <p:spPr>
          <a:xfrm>
            <a:off x="7357944" y="936929"/>
            <a:ext cx="4555724" cy="866263"/>
          </a:xfrm>
          <a:prstGeom prst="rect">
            <a:avLst/>
          </a:prstGeom>
          <a:solidFill>
            <a:srgbClr val="DD4142"/>
          </a:solidFill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205740" marR="1968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05740" marR="1968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270 Indo-Italian Companies with Manufacturing Units in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05740" marR="1968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5"/>
          <p:cNvSpPr txBox="1">
            <a:spLocks noGrp="1"/>
          </p:cNvSpPr>
          <p:nvPr>
            <p:ph type="sldNum" idx="12"/>
          </p:nvPr>
        </p:nvSpPr>
        <p:spPr>
          <a:xfrm>
            <a:off x="8610600" y="6462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DD4124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fld>
            <a:endParaRPr sz="1000" b="0" i="0" u="none" strike="noStrike" cap="none">
              <a:solidFill>
                <a:srgbClr val="DD4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 txBox="1"/>
          <p:nvPr/>
        </p:nvSpPr>
        <p:spPr>
          <a:xfrm>
            <a:off x="0" y="153582"/>
            <a:ext cx="121281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IICCI at a glance</a:t>
            </a:r>
            <a:endParaRPr sz="2400" b="1" i="0" u="none" strike="noStrike" cap="none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73" name="Google Shape;173;p10"/>
          <p:cNvGraphicFramePr/>
          <p:nvPr/>
        </p:nvGraphicFramePr>
        <p:xfrm>
          <a:off x="402336" y="3143650"/>
          <a:ext cx="4744350" cy="2304375"/>
        </p:xfrm>
        <a:graphic>
          <a:graphicData uri="http://schemas.openxmlformats.org/drawingml/2006/table">
            <a:tbl>
              <a:tblPr firstRow="1" bandRow="1">
                <a:noFill/>
                <a:tableStyleId>{5D82A651-3844-4D79-A91A-B5CBD69DAA9A}</a:tableStyleId>
              </a:tblPr>
              <a:tblGrid>
                <a:gridCol w="327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275">
                <a:tc>
                  <a:txBody>
                    <a:bodyPr/>
                    <a:lstStyle/>
                    <a:p>
                      <a:pPr marL="61594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CATEGORY</a:t>
                      </a:r>
                      <a:endParaRPr sz="1400" b="1" i="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0" marT="17400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40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2022-23</a:t>
                      </a:r>
                      <a:endParaRPr sz="1400" b="1" i="0" u="none" strike="noStrike" cap="non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0" marT="17400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40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675">
                <a:tc>
                  <a:txBody>
                    <a:bodyPr/>
                    <a:lstStyle/>
                    <a:p>
                      <a:pPr marL="61594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Corporate Members</a:t>
                      </a:r>
                      <a:endParaRPr sz="1400" b="0" i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0" marT="279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583</a:t>
                      </a:r>
                      <a:endParaRPr sz="1400" b="0" i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0" marT="279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675">
                <a:tc>
                  <a:txBody>
                    <a:bodyPr/>
                    <a:lstStyle/>
                    <a:p>
                      <a:pPr marL="61594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Individual Members</a:t>
                      </a:r>
                      <a:endParaRPr sz="1400" b="0" i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0" marT="3937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323</a:t>
                      </a:r>
                      <a:endParaRPr sz="1400" b="0" i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0" marT="39375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675">
                <a:tc>
                  <a:txBody>
                    <a:bodyPr/>
                    <a:lstStyle/>
                    <a:p>
                      <a:pPr marL="61594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Institutional Members</a:t>
                      </a:r>
                      <a:endParaRPr sz="1400" b="0" i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0" marT="4000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sz="1400" b="0" i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0" marT="4000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075">
                <a:tc>
                  <a:txBody>
                    <a:bodyPr/>
                    <a:lstStyle/>
                    <a:p>
                      <a:pPr marL="61594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 Members</a:t>
                      </a:r>
                      <a:endParaRPr sz="1800" b="1" i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0" marT="736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926</a:t>
                      </a:r>
                      <a:endParaRPr sz="1800" b="1" i="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0" marT="73650" marB="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4" name="Google Shape;174;p10"/>
          <p:cNvPicPr preferRelativeResize="0"/>
          <p:nvPr/>
        </p:nvPicPr>
        <p:blipFill rotWithShape="1">
          <a:blip r:embed="rId3">
            <a:alphaModFix/>
          </a:blip>
          <a:srcRect l="12821" t="26936" r="5128" b="1235"/>
          <a:stretch/>
        </p:blipFill>
        <p:spPr>
          <a:xfrm>
            <a:off x="5632361" y="2040490"/>
            <a:ext cx="5744512" cy="359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0"/>
          <p:cNvSpPr txBox="1"/>
          <p:nvPr/>
        </p:nvSpPr>
        <p:spPr>
          <a:xfrm>
            <a:off x="451104" y="2120002"/>
            <a:ext cx="464681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Founded in 1966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 offices in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30 professionals employed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0"/>
          <p:cNvSpPr txBox="1"/>
          <p:nvPr/>
        </p:nvSpPr>
        <p:spPr>
          <a:xfrm>
            <a:off x="402336" y="898409"/>
            <a:ext cx="11438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0" u="none" strike="noStrike" cap="none">
                <a:solidFill>
                  <a:srgbClr val="DD4142"/>
                </a:solidFill>
                <a:latin typeface="Montserrat"/>
                <a:ea typeface="Montserrat"/>
                <a:cs typeface="Montserrat"/>
                <a:sym typeface="Montserrat"/>
              </a:rPr>
              <a:t>MISSION</a:t>
            </a:r>
            <a:endParaRPr sz="1600" b="0" i="0" u="none" strike="noStrike" cap="none">
              <a:solidFill>
                <a:srgbClr val="DD41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are an </a:t>
            </a:r>
            <a:r>
              <a:rPr lang="en-US" sz="1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association</a:t>
            </a:r>
            <a:r>
              <a:rPr lang="en-US"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of Italian and Indian enterprises, professionals and intermediate bodies whose objective is to </a:t>
            </a:r>
            <a:r>
              <a:rPr lang="en-US" sz="1600" b="0" i="1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support the development of commercial and industrial collaborations between Italy and India, to promote the economic interests of both countries</a:t>
            </a:r>
            <a:r>
              <a:rPr lang="en-US"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0"/>
          <p:cNvSpPr txBox="1"/>
          <p:nvPr/>
        </p:nvSpPr>
        <p:spPr>
          <a:xfrm>
            <a:off x="402336" y="5817620"/>
            <a:ext cx="1143817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Check our members’ directory with details of our members: </a:t>
            </a:r>
            <a:r>
              <a:rPr lang="en-US" sz="1600" b="0" i="0" u="sng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www.indiaitaly.com/members-directory</a:t>
            </a:r>
            <a:r>
              <a:rPr lang="en-US"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10"/>
          <p:cNvSpPr txBox="1">
            <a:spLocks noGrp="1"/>
          </p:cNvSpPr>
          <p:nvPr>
            <p:ph type="sldNum" idx="12"/>
          </p:nvPr>
        </p:nvSpPr>
        <p:spPr>
          <a:xfrm>
            <a:off x="8610600" y="6462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DD4124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fld>
            <a:endParaRPr sz="1000" b="0" i="0" u="none" strike="noStrike" cap="none">
              <a:solidFill>
                <a:srgbClr val="DD4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9"/>
          <p:cNvSpPr txBox="1"/>
          <p:nvPr/>
        </p:nvSpPr>
        <p:spPr>
          <a:xfrm>
            <a:off x="0" y="180834"/>
            <a:ext cx="1219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GB" sz="2200" b="1" dirty="0">
                <a:solidFill>
                  <a:srgbClr val="DD4242"/>
                </a:solidFill>
                <a:latin typeface="Montserrat"/>
                <a:ea typeface="Montserrat"/>
                <a:cs typeface="Montserrat"/>
                <a:sym typeface="Montserrat"/>
              </a:rPr>
              <a:t>2023 VALUE PROPOSITION</a:t>
            </a:r>
          </a:p>
        </p:txBody>
      </p:sp>
      <p:sp>
        <p:nvSpPr>
          <p:cNvPr id="382" name="Google Shape;382;p19"/>
          <p:cNvSpPr/>
          <p:nvPr/>
        </p:nvSpPr>
        <p:spPr>
          <a:xfrm>
            <a:off x="444345" y="864489"/>
            <a:ext cx="3626322" cy="5339666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9"/>
          <p:cNvSpPr/>
          <p:nvPr/>
        </p:nvSpPr>
        <p:spPr>
          <a:xfrm>
            <a:off x="334545" y="942052"/>
            <a:ext cx="3723300" cy="4952163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highlight>
                <a:srgbClr val="073763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9"/>
          <p:cNvSpPr/>
          <p:nvPr/>
        </p:nvSpPr>
        <p:spPr>
          <a:xfrm>
            <a:off x="311912" y="1337817"/>
            <a:ext cx="3762300" cy="495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76197" lvl="0">
              <a:lnSpc>
                <a:spcPts val="1520"/>
              </a:lnSpc>
            </a:pPr>
            <a:r>
              <a:rPr lang="en-IN" sz="1100" b="1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Representation</a:t>
            </a:r>
          </a:p>
          <a:p>
            <a:pPr marL="247647" lvl="0" indent="-171450">
              <a:lnSpc>
                <a:spcPts val="15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Advocacy &amp; Lobbying (Indo-Italian and Indo-European)</a:t>
            </a:r>
          </a:p>
          <a:p>
            <a:pPr marL="247647" lvl="0" indent="-171450">
              <a:lnSpc>
                <a:spcPts val="15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Visibility</a:t>
            </a:r>
          </a:p>
          <a:p>
            <a:pPr marL="247647" lvl="0" indent="-171450">
              <a:lnSpc>
                <a:spcPts val="15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Inclusion in the list of IICCI members</a:t>
            </a:r>
          </a:p>
          <a:p>
            <a:pPr marL="247647" lvl="0" indent="-171450">
              <a:lnSpc>
                <a:spcPts val="15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Participation in IICCI specific industry/activity events and committees</a:t>
            </a:r>
          </a:p>
          <a:p>
            <a:pPr marL="247647" lvl="0" indent="-171450">
              <a:lnSpc>
                <a:spcPts val="15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Right to nominate for the Enterprise Awards</a:t>
            </a:r>
          </a:p>
          <a:p>
            <a:pPr marL="247647" lvl="0" indent="-171450">
              <a:lnSpc>
                <a:spcPts val="15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Institutional co-branding (for Gold/Platinum/Diamond Members)</a:t>
            </a:r>
          </a:p>
          <a:p>
            <a:pPr marL="247647" lvl="0" indent="-171450">
              <a:lnSpc>
                <a:spcPts val="1520"/>
              </a:lnSpc>
              <a:buFont typeface="Arial" panose="020B0604020202020204" pitchFamily="34" charset="0"/>
              <a:buChar char="•"/>
            </a:pPr>
            <a:r>
              <a:rPr lang="en-IN" sz="1100" b="1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Access</a:t>
            </a:r>
            <a:endParaRPr lang="en-IN" sz="1100" dirty="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47647" lvl="0" indent="-171450">
              <a:lnSpc>
                <a:spcPts val="15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To the IICCI network for preliminary assistance to enterprises</a:t>
            </a:r>
          </a:p>
          <a:p>
            <a:pPr marL="247647" lvl="0" indent="-171450">
              <a:lnSpc>
                <a:spcPts val="15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To updates on Indo-Italian news, trade, investments at macro and sector level.</a:t>
            </a:r>
          </a:p>
          <a:p>
            <a:pPr marL="247647" lvl="0" indent="-171450">
              <a:lnSpc>
                <a:spcPts val="1520"/>
              </a:lnSpc>
              <a:buFont typeface="Arial" panose="020B0604020202020204" pitchFamily="34" charset="0"/>
              <a:buChar char="•"/>
            </a:pPr>
            <a:r>
              <a:rPr lang="en-IN" sz="1100" b="1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Visa services</a:t>
            </a:r>
            <a:endParaRPr lang="en-IN" sz="1100" dirty="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47647" lvl="0" indent="-171450">
              <a:lnSpc>
                <a:spcPts val="15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Support in submitting documents for business visas in Italy.</a:t>
            </a:r>
          </a:p>
          <a:p>
            <a:pPr marL="247647" lvl="0" indent="-171450">
              <a:lnSpc>
                <a:spcPts val="15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Fast Track service for appointment</a:t>
            </a:r>
          </a:p>
          <a:p>
            <a:pPr marL="247647" lvl="0" indent="-171450">
              <a:lnSpc>
                <a:spcPts val="15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travel services</a:t>
            </a:r>
          </a:p>
          <a:p>
            <a:pPr marL="76197" lvl="0">
              <a:lnSpc>
                <a:spcPts val="1520"/>
              </a:lnSpc>
            </a:pPr>
            <a:r>
              <a:rPr lang="en-IN" sz="1100" b="1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Corporate discounts on ITA Airways flights</a:t>
            </a:r>
            <a:endParaRPr sz="1000" dirty="0">
              <a:solidFill>
                <a:srgbClr val="666666"/>
              </a:solidFill>
              <a:latin typeface="Montserrat"/>
              <a:sym typeface="Montserrat"/>
            </a:endParaRPr>
          </a:p>
          <a:p>
            <a:pPr marL="380989" marR="0" lvl="0" indent="-24975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Montserrat"/>
              <a:buNone/>
            </a:pPr>
            <a:endParaRPr sz="950" dirty="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" name="Google Shape;385;p19"/>
          <p:cNvSpPr/>
          <p:nvPr/>
        </p:nvSpPr>
        <p:spPr>
          <a:xfrm>
            <a:off x="423456" y="963784"/>
            <a:ext cx="35583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MEMBERSHIP</a:t>
            </a:r>
            <a:endParaRPr dirty="0">
              <a:solidFill>
                <a:srgbClr val="073763"/>
              </a:solidFill>
              <a:latin typeface="Montserrat Thin"/>
              <a:ea typeface="Montserrat Thin"/>
              <a:cs typeface="Montserrat Thin"/>
              <a:sym typeface="Montserrat Thin"/>
            </a:endParaRPr>
          </a:p>
        </p:txBody>
      </p:sp>
      <p:grpSp>
        <p:nvGrpSpPr>
          <p:cNvPr id="386" name="Google Shape;386;p19"/>
          <p:cNvGrpSpPr/>
          <p:nvPr/>
        </p:nvGrpSpPr>
        <p:grpSpPr>
          <a:xfrm>
            <a:off x="4230474" y="864320"/>
            <a:ext cx="3818452" cy="3887534"/>
            <a:chOff x="1118223" y="283725"/>
            <a:chExt cx="2090827" cy="4076400"/>
          </a:xfrm>
        </p:grpSpPr>
        <p:sp>
          <p:nvSpPr>
            <p:cNvPr id="387" name="Google Shape;387;p19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1118223" y="341735"/>
              <a:ext cx="2048100" cy="37917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1233923" y="1511827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1D7E74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1193062" y="359232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-US" b="1" dirty="0">
                  <a:solidFill>
                    <a:srgbClr val="0B539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SERVICES</a:t>
              </a:r>
              <a:endParaRPr lang="en-US" dirty="0">
                <a:solidFill>
                  <a:srgbClr val="0B5394"/>
                </a:solidFill>
                <a:latin typeface="Montserrat Thin"/>
                <a:ea typeface="Montserrat Thin"/>
                <a:cs typeface="Montserrat Thin"/>
                <a:sym typeface="Montserrat Thin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0B5394"/>
                </a:solidFill>
                <a:latin typeface="Montserrat Thin"/>
                <a:ea typeface="Montserrat Thin"/>
                <a:cs typeface="Montserrat Thin"/>
                <a:sym typeface="Montserrat Thin"/>
              </a:endParaRPr>
            </a:p>
          </p:txBody>
        </p:sp>
      </p:grpSp>
      <p:sp>
        <p:nvSpPr>
          <p:cNvPr id="391" name="Google Shape;391;p19"/>
          <p:cNvSpPr/>
          <p:nvPr/>
        </p:nvSpPr>
        <p:spPr>
          <a:xfrm>
            <a:off x="8284115" y="2815680"/>
            <a:ext cx="3299100" cy="1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1D7E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2" name="Google Shape;392;p19"/>
          <p:cNvSpPr/>
          <p:nvPr/>
        </p:nvSpPr>
        <p:spPr>
          <a:xfrm>
            <a:off x="4312571" y="1304329"/>
            <a:ext cx="3658001" cy="319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lnSpc>
                <a:spcPts val="1420"/>
              </a:lnSpc>
            </a:pPr>
            <a:r>
              <a:rPr lang="en-IN" sz="1100" b="1" dirty="0">
                <a:solidFill>
                  <a:srgbClr val="666666"/>
                </a:solidFill>
                <a:latin typeface="Montserrat"/>
                <a:sym typeface="Montserrat"/>
              </a:rPr>
              <a:t>Market Intelligence and entry strategy</a:t>
            </a:r>
          </a:p>
          <a:p>
            <a:pPr lvl="0">
              <a:lnSpc>
                <a:spcPts val="1420"/>
              </a:lnSpc>
            </a:pPr>
            <a:r>
              <a:rPr lang="en-IN" sz="1100" b="1" dirty="0">
                <a:solidFill>
                  <a:srgbClr val="666666"/>
                </a:solidFill>
                <a:latin typeface="Montserrat"/>
                <a:sym typeface="Montserrat"/>
              </a:rPr>
              <a:t>Sector/product research</a:t>
            </a:r>
          </a:p>
          <a:p>
            <a:pPr marL="171450" lvl="0" indent="-171450">
              <a:lnSpc>
                <a:spcPts val="14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sym typeface="Montserrat"/>
              </a:rPr>
              <a:t>Market entry strategy</a:t>
            </a:r>
          </a:p>
          <a:p>
            <a:pPr marL="171450" lvl="0" indent="-171450">
              <a:lnSpc>
                <a:spcPts val="14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sym typeface="Montserrat"/>
              </a:rPr>
              <a:t>Business Scouting &amp; Matching</a:t>
            </a:r>
          </a:p>
          <a:p>
            <a:pPr lvl="0">
              <a:lnSpc>
                <a:spcPts val="1420"/>
              </a:lnSpc>
            </a:pPr>
            <a:r>
              <a:rPr lang="en-IN" sz="1100" b="1" dirty="0">
                <a:solidFill>
                  <a:srgbClr val="666666"/>
                </a:solidFill>
                <a:latin typeface="Montserrat"/>
                <a:sym typeface="Montserrat"/>
              </a:rPr>
              <a:t>Search for partners and matchmaking</a:t>
            </a:r>
          </a:p>
          <a:p>
            <a:pPr marL="171450" lvl="0" indent="-171450">
              <a:lnSpc>
                <a:spcPts val="14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sym typeface="Montserrat"/>
              </a:rPr>
              <a:t>B2B and company visits</a:t>
            </a:r>
          </a:p>
          <a:p>
            <a:pPr marL="171450" lvl="0" indent="-171450">
              <a:lnSpc>
                <a:spcPts val="1420"/>
              </a:lnSpc>
              <a:buFont typeface="Arial" panose="020B0604020202020204" pitchFamily="34" charset="0"/>
              <a:buChar char="•"/>
            </a:pPr>
            <a:r>
              <a:rPr lang="en-IN" sz="1100" dirty="0" err="1">
                <a:solidFill>
                  <a:srgbClr val="666666"/>
                </a:solidFill>
                <a:latin typeface="Montserrat"/>
                <a:sym typeface="Montserrat"/>
              </a:rPr>
              <a:t>Startup</a:t>
            </a:r>
            <a:r>
              <a:rPr lang="en-IN" sz="1100" dirty="0">
                <a:solidFill>
                  <a:srgbClr val="666666"/>
                </a:solidFill>
                <a:latin typeface="Montserrat"/>
                <a:sym typeface="Montserrat"/>
              </a:rPr>
              <a:t> and Operations</a:t>
            </a:r>
          </a:p>
          <a:p>
            <a:pPr lvl="0">
              <a:lnSpc>
                <a:spcPts val="1420"/>
              </a:lnSpc>
            </a:pPr>
            <a:r>
              <a:rPr lang="en-IN" sz="1100" b="1" dirty="0">
                <a:solidFill>
                  <a:srgbClr val="666666"/>
                </a:solidFill>
                <a:latin typeface="Montserrat"/>
                <a:sym typeface="Montserrat"/>
              </a:rPr>
              <a:t>Company formation </a:t>
            </a:r>
          </a:p>
          <a:p>
            <a:pPr marL="171450" lvl="0" indent="-171450">
              <a:lnSpc>
                <a:spcPts val="14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sym typeface="Montserrat"/>
              </a:rPr>
              <a:t>location scouting, HR scouting.</a:t>
            </a:r>
          </a:p>
          <a:p>
            <a:pPr marL="171450" lvl="0" indent="-171450">
              <a:lnSpc>
                <a:spcPts val="14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sym typeface="Montserrat"/>
              </a:rPr>
              <a:t>Registration and approval of the product/brand.</a:t>
            </a:r>
          </a:p>
          <a:p>
            <a:pPr lvl="0">
              <a:lnSpc>
                <a:spcPts val="1420"/>
              </a:lnSpc>
            </a:pPr>
            <a:r>
              <a:rPr lang="en-IN" sz="1100" b="1" dirty="0">
                <a:solidFill>
                  <a:srgbClr val="666666"/>
                </a:solidFill>
                <a:latin typeface="Montserrat"/>
                <a:sym typeface="Montserrat"/>
              </a:rPr>
              <a:t>Co-working space in Mumbai.</a:t>
            </a:r>
          </a:p>
          <a:p>
            <a:pPr marL="171450" lvl="0" indent="-171450">
              <a:lnSpc>
                <a:spcPts val="14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sym typeface="Montserrat"/>
              </a:rPr>
              <a:t>Branding and promotions</a:t>
            </a:r>
          </a:p>
          <a:p>
            <a:pPr marL="171450" lvl="0" indent="-171450">
              <a:lnSpc>
                <a:spcPts val="14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sym typeface="Montserrat"/>
              </a:rPr>
              <a:t>Digital campaigns</a:t>
            </a:r>
          </a:p>
          <a:p>
            <a:pPr marL="171450" lvl="0" indent="-171450">
              <a:lnSpc>
                <a:spcPts val="14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sym typeface="Montserrat"/>
              </a:rPr>
              <a:t>Product launch, exhibition and demo</a:t>
            </a:r>
          </a:p>
          <a:p>
            <a:pPr marL="171450" lvl="0" indent="-171450">
              <a:lnSpc>
                <a:spcPts val="1420"/>
              </a:lnSpc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sym typeface="Montserrat"/>
              </a:rPr>
              <a:t>Events that showcase Italian brands</a:t>
            </a:r>
          </a:p>
          <a:p>
            <a:pPr lvl="0">
              <a:lnSpc>
                <a:spcPts val="1420"/>
              </a:lnSpc>
            </a:pPr>
            <a:r>
              <a:rPr lang="en-IN" sz="1100" b="1" dirty="0">
                <a:solidFill>
                  <a:srgbClr val="666666"/>
                </a:solidFill>
                <a:latin typeface="Montserrat"/>
                <a:sym typeface="Montserrat"/>
              </a:rPr>
              <a:t>Translation of documents and manuals</a:t>
            </a:r>
            <a:endParaRPr lang="it-IT" sz="1100" b="1" dirty="0">
              <a:solidFill>
                <a:srgbClr val="666666"/>
              </a:solidFill>
              <a:latin typeface="Montserrat"/>
              <a:sym typeface="Montserrat"/>
            </a:endParaRPr>
          </a:p>
        </p:txBody>
      </p:sp>
      <p:grpSp>
        <p:nvGrpSpPr>
          <p:cNvPr id="394" name="Google Shape;394;p19"/>
          <p:cNvGrpSpPr/>
          <p:nvPr/>
        </p:nvGrpSpPr>
        <p:grpSpPr>
          <a:xfrm>
            <a:off x="8159283" y="864320"/>
            <a:ext cx="3690901" cy="3095069"/>
            <a:chOff x="1118231" y="283723"/>
            <a:chExt cx="2090818" cy="4239000"/>
          </a:xfrm>
        </p:grpSpPr>
        <p:sp>
          <p:nvSpPr>
            <p:cNvPr id="395" name="Google Shape;395;p19"/>
            <p:cNvSpPr/>
            <p:nvPr/>
          </p:nvSpPr>
          <p:spPr>
            <a:xfrm>
              <a:off x="1178649" y="283723"/>
              <a:ext cx="2030400" cy="42390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1118231" y="341736"/>
              <a:ext cx="2048100" cy="39453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1190990" y="348532"/>
              <a:ext cx="18996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lvl="0"/>
              <a:r>
                <a:rPr lang="en-US" b="1" dirty="0">
                  <a:solidFill>
                    <a:srgbClr val="3D85C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TRAINING</a:t>
              </a:r>
              <a:endParaRPr b="1" dirty="0">
                <a:solidFill>
                  <a:srgbClr val="3D85C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98" name="Google Shape;398;p19"/>
          <p:cNvSpPr/>
          <p:nvPr/>
        </p:nvSpPr>
        <p:spPr>
          <a:xfrm>
            <a:off x="8333126" y="1206902"/>
            <a:ext cx="3508500" cy="293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IN" sz="1100" b="1" dirty="0">
                <a:solidFill>
                  <a:srgbClr val="666666"/>
                </a:solidFill>
                <a:latin typeface="Montserrat"/>
                <a:sym typeface="Montserrat"/>
              </a:rPr>
              <a:t>Italian language courses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sym typeface="Montserrat"/>
              </a:rPr>
              <a:t>Basic and advanced levels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sym typeface="Montserrat"/>
              </a:rPr>
              <a:t>Tailored programs on the Italian language for business</a:t>
            </a:r>
          </a:p>
          <a:p>
            <a:pPr lvl="0"/>
            <a:r>
              <a:rPr lang="en-IN" sz="1100" b="1" dirty="0">
                <a:solidFill>
                  <a:srgbClr val="666666"/>
                </a:solidFill>
                <a:latin typeface="Montserrat"/>
                <a:sym typeface="Montserrat"/>
              </a:rPr>
              <a:t> </a:t>
            </a:r>
          </a:p>
          <a:p>
            <a:pPr lvl="0"/>
            <a:r>
              <a:rPr lang="en-IN" sz="1100" b="1" dirty="0">
                <a:solidFill>
                  <a:srgbClr val="666666"/>
                </a:solidFill>
                <a:latin typeface="Montserrat"/>
                <a:sym typeface="Montserrat"/>
              </a:rPr>
              <a:t>Vocational training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sym typeface="Montserrat"/>
              </a:rPr>
              <a:t>For promoters of Italian food and wine products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sym typeface="Montserrat"/>
              </a:rPr>
              <a:t>For machine operators</a:t>
            </a:r>
          </a:p>
          <a:p>
            <a:pPr lvl="0"/>
            <a:r>
              <a:rPr lang="en-IN" sz="1100" b="1" dirty="0">
                <a:solidFill>
                  <a:srgbClr val="666666"/>
                </a:solidFill>
                <a:latin typeface="Montserrat"/>
                <a:sym typeface="Montserrat"/>
              </a:rPr>
              <a:t> </a:t>
            </a:r>
          </a:p>
          <a:p>
            <a:pPr lvl="0"/>
            <a:r>
              <a:rPr lang="en-IN" sz="1100" b="1" dirty="0">
                <a:solidFill>
                  <a:srgbClr val="666666"/>
                </a:solidFill>
                <a:latin typeface="Montserrat"/>
                <a:sym typeface="Montserrat"/>
              </a:rPr>
              <a:t>Experiences, training and study trips</a:t>
            </a:r>
          </a:p>
          <a:p>
            <a:pPr lvl="0"/>
            <a:r>
              <a:rPr lang="en-IN" sz="1100" b="1" dirty="0">
                <a:solidFill>
                  <a:srgbClr val="666666"/>
                </a:solidFill>
                <a:latin typeface="Montserrat"/>
                <a:sym typeface="Montserrat"/>
              </a:rPr>
              <a:t>Italian universities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sym typeface="Montserrat"/>
              </a:rPr>
              <a:t>Italian wineries and food producers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IN" sz="1100" dirty="0">
                <a:solidFill>
                  <a:srgbClr val="666666"/>
                </a:solidFill>
                <a:latin typeface="Montserrat"/>
                <a:sym typeface="Montserrat"/>
              </a:rPr>
              <a:t>Italian motorcycle and car companies</a:t>
            </a:r>
            <a:endParaRPr lang="en-IN" sz="1000" dirty="0">
              <a:solidFill>
                <a:srgbClr val="666666"/>
              </a:solidFill>
              <a:latin typeface="Montserrat"/>
              <a:sym typeface="Montserrat"/>
            </a:endParaRPr>
          </a:p>
        </p:txBody>
      </p:sp>
      <p:sp>
        <p:nvSpPr>
          <p:cNvPr id="19" name="Google Shape;392;p19">
            <a:extLst>
              <a:ext uri="{FF2B5EF4-FFF2-40B4-BE49-F238E27FC236}">
                <a16:creationId xmlns:a16="http://schemas.microsoft.com/office/drawing/2014/main" id="{47532FBB-3A06-1C1B-735F-D07F687AB292}"/>
              </a:ext>
            </a:extLst>
          </p:cNvPr>
          <p:cNvSpPr/>
          <p:nvPr/>
        </p:nvSpPr>
        <p:spPr>
          <a:xfrm>
            <a:off x="4431944" y="4944826"/>
            <a:ext cx="3504292" cy="111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950" dirty="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-GB" sz="1100" b="1" dirty="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GOLD/PLATINUM/DIAMOND MEMBERSHIP</a:t>
            </a:r>
          </a:p>
          <a:p>
            <a:pPr lvl="0"/>
            <a:endParaRPr lang="it-IT" sz="950" dirty="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en-IN" sz="1050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An upgrade for brand identity co-branding activities, for a constant presence of the logo in all IICCI promotional material.</a:t>
            </a:r>
            <a:endParaRPr lang="it-IT" sz="1050" dirty="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endParaRPr lang="it-IT" sz="950" dirty="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168AF6-1011-267E-D118-92B0D4C0C90B}"/>
              </a:ext>
            </a:extLst>
          </p:cNvPr>
          <p:cNvSpPr/>
          <p:nvPr/>
        </p:nvSpPr>
        <p:spPr>
          <a:xfrm>
            <a:off x="4312571" y="4997196"/>
            <a:ext cx="3633497" cy="129668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1A6C690-4AC6-305E-C5B6-22F47BC1A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341" y="4964721"/>
            <a:ext cx="1563557" cy="1563557"/>
          </a:xfrm>
          <a:prstGeom prst="rect">
            <a:avLst/>
          </a:prstGeom>
        </p:spPr>
      </p:pic>
      <p:sp>
        <p:nvSpPr>
          <p:cNvPr id="24" name="Google Shape;392;p19">
            <a:extLst>
              <a:ext uri="{FF2B5EF4-FFF2-40B4-BE49-F238E27FC236}">
                <a16:creationId xmlns:a16="http://schemas.microsoft.com/office/drawing/2014/main" id="{CB1AC610-88D2-B831-BE40-09A1AE4DF20E}"/>
              </a:ext>
            </a:extLst>
          </p:cNvPr>
          <p:cNvSpPr/>
          <p:nvPr/>
        </p:nvSpPr>
        <p:spPr>
          <a:xfrm>
            <a:off x="8345891" y="4043279"/>
            <a:ext cx="3576237" cy="531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950" dirty="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-IN" sz="1000" b="1" dirty="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Click on the QR Code to fill out the form and join the IICCI</a:t>
            </a:r>
            <a:endParaRPr lang="it-IT" sz="1000" b="1" dirty="0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CC86015-6FD9-37BC-C2BB-E1442490C52B}"/>
              </a:ext>
            </a:extLst>
          </p:cNvPr>
          <p:cNvSpPr/>
          <p:nvPr/>
        </p:nvSpPr>
        <p:spPr>
          <a:xfrm>
            <a:off x="8216687" y="4164626"/>
            <a:ext cx="3708095" cy="55364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Google Shape;392;p19">
            <a:extLst>
              <a:ext uri="{FF2B5EF4-FFF2-40B4-BE49-F238E27FC236}">
                <a16:creationId xmlns:a16="http://schemas.microsoft.com/office/drawing/2014/main" id="{E65C7BFE-DD3B-4058-F3A7-805FE4A3829D}"/>
              </a:ext>
            </a:extLst>
          </p:cNvPr>
          <p:cNvSpPr/>
          <p:nvPr/>
        </p:nvSpPr>
        <p:spPr>
          <a:xfrm>
            <a:off x="8809713" y="4795449"/>
            <a:ext cx="664380" cy="335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EURO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7C8EA4D-3337-7757-442A-AAAF8EE51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5502" y="5073369"/>
            <a:ext cx="1439043" cy="1439043"/>
          </a:xfrm>
          <a:prstGeom prst="rect">
            <a:avLst/>
          </a:prstGeom>
        </p:spPr>
      </p:pic>
      <p:sp>
        <p:nvSpPr>
          <p:cNvPr id="29" name="Google Shape;392;p19">
            <a:extLst>
              <a:ext uri="{FF2B5EF4-FFF2-40B4-BE49-F238E27FC236}">
                <a16:creationId xmlns:a16="http://schemas.microsoft.com/office/drawing/2014/main" id="{888C57C7-48D5-5835-A014-C4C16F906384}"/>
              </a:ext>
            </a:extLst>
          </p:cNvPr>
          <p:cNvSpPr/>
          <p:nvPr/>
        </p:nvSpPr>
        <p:spPr>
          <a:xfrm>
            <a:off x="10829937" y="4795449"/>
            <a:ext cx="664380" cy="335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INR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6F1DD8AF-D106-3118-2079-060BEFAB30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>
                <a:solidFill>
                  <a:srgbClr val="C00000"/>
                </a:solidFill>
              </a:rPr>
              <a:t>8</a:t>
            </a:fld>
            <a:endParaRPr lang="en-GB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4" descr="A screenshot of a comput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9530" y="1435189"/>
            <a:ext cx="10408119" cy="412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4" descr="A screenshot of a computer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b="23508"/>
          <a:stretch/>
        </p:blipFill>
        <p:spPr>
          <a:xfrm>
            <a:off x="4587981" y="769400"/>
            <a:ext cx="3016041" cy="66578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4"/>
          <p:cNvSpPr txBox="1"/>
          <p:nvPr/>
        </p:nvSpPr>
        <p:spPr>
          <a:xfrm>
            <a:off x="1042416" y="5750010"/>
            <a:ext cx="10308336" cy="738664"/>
          </a:xfrm>
          <a:prstGeom prst="rect">
            <a:avLst/>
          </a:prstGeom>
          <a:solidFill>
            <a:srgbClr val="1212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VIVITALIA – Experience Center in Mumbai is a +350m2 space in a prestigious location in the pulsating heart of Mumbai.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It is exclusively dedicated to the promotion of Italy its lifestyle culture and brands</a:t>
            </a:r>
            <a:endParaRPr dirty="0"/>
          </a:p>
        </p:txBody>
      </p:sp>
      <p:sp>
        <p:nvSpPr>
          <p:cNvPr id="224" name="Google Shape;224;p44"/>
          <p:cNvSpPr/>
          <p:nvPr/>
        </p:nvSpPr>
        <p:spPr>
          <a:xfrm>
            <a:off x="0" y="144906"/>
            <a:ext cx="12192000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IICCI new home in MUMBAI</a:t>
            </a:r>
            <a:endParaRPr/>
          </a:p>
        </p:txBody>
      </p:sp>
      <p:sp>
        <p:nvSpPr>
          <p:cNvPr id="225" name="Google Shape;225;p44"/>
          <p:cNvSpPr txBox="1">
            <a:spLocks noGrp="1"/>
          </p:cNvSpPr>
          <p:nvPr>
            <p:ph type="sldNum" idx="12"/>
          </p:nvPr>
        </p:nvSpPr>
        <p:spPr>
          <a:xfrm>
            <a:off x="8610600" y="64623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DD4124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fld>
            <a:endParaRPr sz="1000" b="0" i="0" u="none" strike="noStrike" cap="none">
              <a:solidFill>
                <a:srgbClr val="DD4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818</Words>
  <Application>Microsoft Office PowerPoint</Application>
  <PresentationFormat>Widescreen</PresentationFormat>
  <Paragraphs>152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Montserrat Thin</vt:lpstr>
      <vt:lpstr>Arial</vt:lpstr>
      <vt:lpstr>Montserrat Light</vt:lpstr>
      <vt:lpstr>Montserrat</vt:lpstr>
      <vt:lpstr>Montserrat Medium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Amedeo Lovisoni</dc:creator>
  <cp:lastModifiedBy>Deepti Batheja</cp:lastModifiedBy>
  <cp:revision>5</cp:revision>
  <dcterms:created xsi:type="dcterms:W3CDTF">2016-04-26T06:51:35Z</dcterms:created>
  <dcterms:modified xsi:type="dcterms:W3CDTF">2023-07-10T11:30:39Z</dcterms:modified>
</cp:coreProperties>
</file>